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F8FEA-4699-4D86-8B1D-94E4D2991FA0}" type="datetimeFigureOut">
              <a:rPr lang="pt-BR" smtClean="0"/>
              <a:pPr/>
              <a:t>08/05/2014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BDB29-1EDB-41A8-BA90-39281353239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19402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BDB29-1EDB-41A8-BA90-39281353239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42094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84CA-B7C0-49AC-8DB8-DCA00F17580E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7784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8E70-3C1A-41CF-AA52-919A8FEB66BF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8867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AE0C2-0A77-4FD9-9294-3C931459B545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0228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87135-66F8-4E8A-80B8-6DAAA3449404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59658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6C8C-0289-42DA-B3C8-E927F8E68EBE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014654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D5C0C-EC90-45C8-81D6-E064DEABC509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0757911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04B2-8314-40BB-B7AC-07226CD07CC9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14336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4831-0F16-4ED7-9E25-7595F91DB3D2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0594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9186D-7B42-43FD-A811-B70429750CD4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26696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C353-0132-422D-8E8D-9FAC3ACDA162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90237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88862-3C35-4611-A9A8-602E6BA71DB3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66214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9F0C8-6AA8-45F2-9BB0-3CE3CB88C398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761428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810E-C7A4-44B4-9FA8-5E7DC9CD12CC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44215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8DD2-B0EF-4D02-BB7C-D9BDA0F4BCE5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0609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2F097-12A2-4F3C-A5A4-B16DE1C72A0D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35010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9790F-6EB5-4850-A2DD-B1CC129460CA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4598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CD508-F057-4D9E-93D0-CF48E62C6767}" type="datetime1">
              <a:rPr lang="pt-BR" smtClean="0"/>
              <a:pPr/>
              <a:t>08/05/2014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Profa. Marlene Delmont</a:t>
            </a: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53214DE-563D-42D8-8BBF-05DBC195141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09941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Operador Logístico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Transporte e Logística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5883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Principais Softwares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WMS – Warehouse Management System: sistema de automação e gerenciamento de depósitos, armazéns e linhas de produção.</a:t>
            </a:r>
          </a:p>
          <a:p>
            <a:r>
              <a:rPr lang="pt-BR" dirty="0" smtClean="0"/>
              <a:t>TMS – Transportation Management System: utilizado para a melhoria da qualidade  e produtividade  de todo o processo de transporte  e distribuição. É um roteirizado.</a:t>
            </a:r>
          </a:p>
          <a:p>
            <a:r>
              <a:rPr lang="pt-BR" dirty="0" smtClean="0"/>
              <a:t>ERP (Enterprise Resource Planning) ou SIGE (Sistemas Integrados de Gestão Empresarial): é uma plataforma de informação que integra todos os dados e processo em um único sistema.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955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MRP: (Material Requirement Planning): sistema  que estabelece  procedimentos e regaras de decisão  para atender as necessidades de produção.</a:t>
            </a:r>
          </a:p>
          <a:p>
            <a:r>
              <a:rPr lang="pt-BR" dirty="0" smtClean="0"/>
              <a:t>RFID (Radio Frequency Identification): é uma etiqueta que pode ser lida em qualquer lugar (armazém, caminhão, etc.)</a:t>
            </a:r>
          </a:p>
          <a:p>
            <a:r>
              <a:rPr lang="pt-BR" dirty="0" smtClean="0"/>
              <a:t>M ES (Manufacturing Execution System): sistema que gerencia a produção;</a:t>
            </a:r>
          </a:p>
          <a:p>
            <a:r>
              <a:rPr lang="pt-BR" dirty="0" smtClean="0"/>
              <a:t>IMS (Inventory Management System): sistema de gerenciamento de inventário</a:t>
            </a:r>
          </a:p>
          <a:p>
            <a:r>
              <a:rPr lang="pt-BR" dirty="0" smtClean="0"/>
              <a:t>Código de Barras</a:t>
            </a:r>
          </a:p>
          <a:p>
            <a:r>
              <a:rPr lang="pt-BR" dirty="0" smtClean="0"/>
              <a:t>GPS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1553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Fonte Bibliográfica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Dias, Marco Aurélio P. Logística, transporte e infraestrutura: armazenagem, operador logístico, gestão via TI, multimodal. Editora Atlas, 2012. 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62406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Operador Logístico  ou 3PL (third party logistics): é a empresa prestadora de serviços especializada em coordenar, gerenciar e operar todas ou algumas partes das atividades logísticas.</a:t>
            </a:r>
          </a:p>
          <a:p>
            <a:r>
              <a:rPr lang="pt-BR" dirty="0" smtClean="0"/>
              <a:t>Deve prestar  simultaneamente no mínimo serviços em três atividades básicas:</a:t>
            </a:r>
          </a:p>
          <a:p>
            <a:pPr lvl="1"/>
            <a:r>
              <a:rPr lang="pt-BR" dirty="0" smtClean="0"/>
              <a:t>Controle de estoque;</a:t>
            </a:r>
          </a:p>
          <a:p>
            <a:pPr lvl="1"/>
            <a:r>
              <a:rPr lang="pt-BR" dirty="0" smtClean="0"/>
              <a:t>Armazenagem;</a:t>
            </a:r>
          </a:p>
          <a:p>
            <a:pPr lvl="1"/>
            <a:r>
              <a:rPr lang="pt-BR" dirty="0" smtClean="0"/>
              <a:t>Gestão de Transportes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79670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60 % das empresas coordenam as atividades logísticas internamente.</a:t>
            </a:r>
          </a:p>
          <a:p>
            <a:r>
              <a:rPr lang="pt-BR" dirty="0" smtClean="0"/>
              <a:t>40% terceirizaram estes serviços  como estratégia . 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marL="0" indent="0" algn="ctr">
              <a:buNone/>
            </a:pPr>
            <a:r>
              <a:rPr lang="pt-BR" dirty="0" smtClean="0"/>
              <a:t>30%  utilizam operadores logísticos</a:t>
            </a:r>
          </a:p>
          <a:p>
            <a:pPr marL="0" indent="0" algn="ctr">
              <a:buNone/>
            </a:pPr>
            <a:endParaRPr lang="pt-BR" dirty="0"/>
          </a:p>
          <a:p>
            <a:r>
              <a:rPr lang="pt-BR" dirty="0" smtClean="0"/>
              <a:t>Há situações que o cliente possui mais de um 3PLs:  um para armazenagem, outro  para transporte e  outro para o multimodal.</a:t>
            </a:r>
            <a:endParaRPr lang="pt-BR" dirty="0"/>
          </a:p>
        </p:txBody>
      </p:sp>
      <p:sp>
        <p:nvSpPr>
          <p:cNvPr id="4" name="Seta para baixo 3"/>
          <p:cNvSpPr/>
          <p:nvPr/>
        </p:nvSpPr>
        <p:spPr>
          <a:xfrm>
            <a:off x="4576423" y="3289606"/>
            <a:ext cx="798490" cy="8113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20179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Motivos para  terceirização das operações logísticas:</a:t>
            </a:r>
          </a:p>
          <a:p>
            <a:pPr lvl="1"/>
            <a:r>
              <a:rPr lang="pt-BR" dirty="0" smtClean="0"/>
              <a:t>Reduzir custos  - 84,4%</a:t>
            </a:r>
          </a:p>
          <a:p>
            <a:pPr lvl="1"/>
            <a:r>
              <a:rPr lang="pt-BR" dirty="0" smtClean="0"/>
              <a:t>Focar em seu negócio – 75,6%</a:t>
            </a:r>
          </a:p>
          <a:p>
            <a:pPr lvl="1"/>
            <a:r>
              <a:rPr lang="pt-BR" dirty="0" smtClean="0"/>
              <a:t>Ter mais flexibilidade – 66, 7%</a:t>
            </a:r>
          </a:p>
          <a:p>
            <a:pPr lvl="1"/>
            <a:r>
              <a:rPr lang="pt-BR" dirty="0" smtClean="0"/>
              <a:t>Reduzir investimento -  65%</a:t>
            </a:r>
          </a:p>
          <a:p>
            <a:pPr lvl="1"/>
            <a:endParaRPr lang="pt-BR" dirty="0" smtClean="0"/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408349" y="4481848"/>
            <a:ext cx="1880316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Custo Fixo</a:t>
            </a:r>
            <a:endParaRPr lang="pt-BR" dirty="0"/>
          </a:p>
        </p:txBody>
      </p:sp>
      <p:sp>
        <p:nvSpPr>
          <p:cNvPr id="5" name="Seta para a direita 4"/>
          <p:cNvSpPr/>
          <p:nvPr/>
        </p:nvSpPr>
        <p:spPr>
          <a:xfrm>
            <a:off x="4855335" y="4739425"/>
            <a:ext cx="1442434" cy="5280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7083381" y="4481848"/>
            <a:ext cx="2266682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Custo Variável</a:t>
            </a:r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7026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Principais serviços contratados: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Central de Distribuição e Armazéns;</a:t>
            </a:r>
          </a:p>
          <a:p>
            <a:r>
              <a:rPr lang="pt-BR" dirty="0" smtClean="0"/>
              <a:t>Acondicionamento de mercadorias;</a:t>
            </a:r>
          </a:p>
          <a:p>
            <a:r>
              <a:rPr lang="pt-BR" dirty="0" smtClean="0"/>
              <a:t>Software de controle;</a:t>
            </a:r>
          </a:p>
          <a:p>
            <a:r>
              <a:rPr lang="pt-BR" dirty="0" smtClean="0"/>
              <a:t>Veículos e equipamentos de movimentação e elevação</a:t>
            </a:r>
          </a:p>
          <a:p>
            <a:r>
              <a:rPr lang="pt-BR" dirty="0" smtClean="0"/>
              <a:t>Estruturas de estocagem;</a:t>
            </a:r>
          </a:p>
          <a:p>
            <a:r>
              <a:rPr lang="pt-BR" dirty="0" smtClean="0"/>
              <a:t>Scanners</a:t>
            </a:r>
          </a:p>
          <a:p>
            <a:r>
              <a:rPr lang="pt-BR" dirty="0" smtClean="0"/>
              <a:t>Coletores,</a:t>
            </a:r>
          </a:p>
          <a:p>
            <a:r>
              <a:rPr lang="pt-BR" dirty="0" smtClean="0"/>
              <a:t>Etiquetas eletrônicas,</a:t>
            </a:r>
          </a:p>
          <a:p>
            <a:r>
              <a:rPr lang="pt-BR" dirty="0" smtClean="0"/>
              <a:t>Operadores e automação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09375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Operador Logístico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Vantagens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Redução de custos devido o aproveitamento da escala;</a:t>
            </a:r>
          </a:p>
          <a:p>
            <a:r>
              <a:rPr lang="pt-BR" dirty="0" smtClean="0"/>
              <a:t>Know-how do prestador de serviço;</a:t>
            </a:r>
          </a:p>
          <a:p>
            <a:r>
              <a:rPr lang="pt-BR" dirty="0" smtClean="0"/>
              <a:t>Controle simplificado de custos;</a:t>
            </a:r>
          </a:p>
          <a:p>
            <a:r>
              <a:rPr lang="pt-BR" dirty="0" smtClean="0"/>
              <a:t>Aumento da qualidade do serviço a seus clientes</a:t>
            </a:r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3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Desvantagens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Contratante deve estar preparado.</a:t>
            </a:r>
          </a:p>
          <a:p>
            <a:r>
              <a:rPr lang="pt-BR" dirty="0" smtClean="0"/>
              <a:t>Ciúmes, insegurança</a:t>
            </a:r>
            <a:endParaRPr lang="pt-BR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0950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Quarteirizações Logísticos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Também são chamados de 4PLs ( fourth party logistics): coordenam  recursos técnicos  e humanos, tecnologias, conhecimentos, para que seu cliente  alcance a excelência  em sua cadeia logística.</a:t>
            </a:r>
          </a:p>
          <a:p>
            <a:r>
              <a:rPr lang="pt-BR" dirty="0" smtClean="0"/>
              <a:t>O objetivo é fornecer uma solução integrada para seu cliente, com grande foco em redução de custos.</a:t>
            </a:r>
          </a:p>
          <a:p>
            <a:r>
              <a:rPr lang="pt-BR" dirty="0" smtClean="0"/>
              <a:t>Não possuem ativos ou equipamentos operacionais, mas têm grande tecnologia de informação e ferramentas de planejamento e gestão.</a:t>
            </a:r>
          </a:p>
          <a:p>
            <a:r>
              <a:rPr lang="pt-BR" dirty="0" smtClean="0"/>
              <a:t>São integradores que coordenam todos os recursos disponíveis.</a:t>
            </a:r>
            <a:endParaRPr lang="pt-BR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6091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4PL´s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agente internacional  de carga no comércio exterior é um 4PL, que oferece vários serviços para agregar velocidade nas operações internacionais.</a:t>
            </a:r>
          </a:p>
          <a:p>
            <a:r>
              <a:rPr lang="pt-BR" dirty="0" smtClean="0"/>
              <a:t> Principais atividades:</a:t>
            </a:r>
          </a:p>
          <a:p>
            <a:pPr lvl="1"/>
            <a:r>
              <a:rPr lang="pt-BR" dirty="0" smtClean="0"/>
              <a:t>Selecionar melhor modal que sai na data e local certo ( navio ou avião);</a:t>
            </a:r>
          </a:p>
          <a:p>
            <a:pPr lvl="1"/>
            <a:r>
              <a:rPr lang="pt-BR" dirty="0" smtClean="0"/>
              <a:t>Negociar o melhor frete;</a:t>
            </a:r>
          </a:p>
          <a:p>
            <a:pPr lvl="1"/>
            <a:r>
              <a:rPr lang="pt-BR" dirty="0" smtClean="0"/>
              <a:t>Auxiliar o cliente em toda a documentação necessária;</a:t>
            </a:r>
          </a:p>
          <a:p>
            <a:pPr lvl="1"/>
            <a:r>
              <a:rPr lang="pt-BR" dirty="0" smtClean="0"/>
              <a:t>Reduzir custo  portuários e aeroportuários;</a:t>
            </a:r>
          </a:p>
          <a:p>
            <a:pPr lvl="1"/>
            <a:r>
              <a:rPr lang="pt-BR" dirty="0" smtClean="0"/>
              <a:t>Informar  em tempo real o status da carga até a sua entrega;</a:t>
            </a:r>
          </a:p>
          <a:p>
            <a:pPr lvl="1"/>
            <a:r>
              <a:rPr lang="pt-BR" dirty="0" smtClean="0"/>
              <a:t>Assumir responsabilidades  para que o embarque e desembarque não pare ou atrase.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2785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28484"/>
            <a:ext cx="8596668" cy="3880773"/>
          </a:xfrm>
        </p:spPr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0" indent="0" algn="ctr">
              <a:buNone/>
            </a:pPr>
            <a:r>
              <a:rPr lang="pt-BR" sz="8000" dirty="0" smtClean="0"/>
              <a:t>≠</a:t>
            </a:r>
            <a:endParaRPr lang="pt-BR" sz="8000" dirty="0"/>
          </a:p>
        </p:txBody>
      </p:sp>
      <p:sp>
        <p:nvSpPr>
          <p:cNvPr id="4" name="Retângulo 3"/>
          <p:cNvSpPr/>
          <p:nvPr/>
        </p:nvSpPr>
        <p:spPr>
          <a:xfrm>
            <a:off x="3168203" y="2343955"/>
            <a:ext cx="3902298" cy="12234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Operador Logístico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3168203" y="4724400"/>
            <a:ext cx="3902298" cy="1184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Operador de Transporte  Multimodal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Profa. Marlene Delmont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4538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156</TotalTime>
  <Words>628</Words>
  <Application>Microsoft Office PowerPoint</Application>
  <PresentationFormat>Personalizar</PresentationFormat>
  <Paragraphs>88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Facetado</vt:lpstr>
      <vt:lpstr>Operador Logístico</vt:lpstr>
      <vt:lpstr>Definição</vt:lpstr>
      <vt:lpstr>Slide 3</vt:lpstr>
      <vt:lpstr>Slide 4</vt:lpstr>
      <vt:lpstr>Principais serviços contratados:</vt:lpstr>
      <vt:lpstr>Operador Logístico</vt:lpstr>
      <vt:lpstr>Quarteirizações Logísticos</vt:lpstr>
      <vt:lpstr>4PL´s</vt:lpstr>
      <vt:lpstr>Slide 9</vt:lpstr>
      <vt:lpstr>Principais Softwares </vt:lpstr>
      <vt:lpstr>Slide 11</vt:lpstr>
      <vt:lpstr>Fonte Bibliográfica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Operador Logístico</dc:title>
  <dc:creator>Marlene Delomont Cordeiro Bonasorte</dc:creator>
  <cp:lastModifiedBy>Rafaela</cp:lastModifiedBy>
  <cp:revision>17</cp:revision>
  <dcterms:created xsi:type="dcterms:W3CDTF">2014-04-28T21:51:07Z</dcterms:created>
  <dcterms:modified xsi:type="dcterms:W3CDTF">2014-05-08T16:14:40Z</dcterms:modified>
</cp:coreProperties>
</file>